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4.xml"/><Relationship Id="rId22" Type="http://schemas.openxmlformats.org/officeDocument/2006/relationships/font" Target="fonts/Roboto-italic.fntdata"/><Relationship Id="rId10" Type="http://schemas.openxmlformats.org/officeDocument/2006/relationships/slide" Target="slides/slide3.xml"/><Relationship Id="rId21" Type="http://schemas.openxmlformats.org/officeDocument/2006/relationships/font" Target="fonts/Robot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eb844bcf0_2_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9eb844bcf0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b89f12f4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b89f12f4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1b286bf26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a1b286bf26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ab671a15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ab671a15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1990567d7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a1990567d7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ab671a1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ab671a1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1990567d7_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a1990567d7_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ab671a15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ab671a15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b89f12f42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ab89f12f42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ab671a15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ab671a1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ab671a15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ab671a15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ab671a15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ab671a15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B3A369"/>
              </a:buClr>
              <a:buSzPts val="1400"/>
              <a:buNone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ech Tower">
  <p:cSld name="Title - Tech Tow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Full Photo">
  <p:cSld name="Title - Full Pho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Roboto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b="0" l="0" r="0" t="73770"/>
          <a:stretch/>
        </p:blipFill>
        <p:spPr>
          <a:xfrm>
            <a:off x="1" y="3794384"/>
            <a:ext cx="9143999" cy="134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Plain">
  <p:cSld name="Title - Plai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Kendeda">
  <p:cSld name="Title - Kended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Wreck">
  <p:cSld name="TItle - Wrec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285750" y="911614"/>
            <a:ext cx="8572499" cy="31692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285751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400"/>
              <a:buFont typeface="Roboto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3481753" y="342901"/>
            <a:ext cx="5376497" cy="405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285751" y="1706137"/>
            <a:ext cx="2949575" cy="26956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s">
  <p:cSld name="Char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4"/>
          <p:cNvSpPr/>
          <p:nvPr>
            <p:ph idx="2" type="chart"/>
          </p:nvPr>
        </p:nvSpPr>
        <p:spPr>
          <a:xfrm>
            <a:off x="285750" y="1076325"/>
            <a:ext cx="5632847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6087666" y="1076325"/>
            <a:ext cx="2770584" cy="25634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285751" y="926335"/>
            <a:ext cx="4213225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25"/>
          <p:cNvSpPr txBox="1"/>
          <p:nvPr>
            <p:ph idx="2" type="body"/>
          </p:nvPr>
        </p:nvSpPr>
        <p:spPr>
          <a:xfrm>
            <a:off x="285751" y="1558994"/>
            <a:ext cx="4213225" cy="25218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3" type="body"/>
          </p:nvPr>
        </p:nvSpPr>
        <p:spPr>
          <a:xfrm>
            <a:off x="4629150" y="926335"/>
            <a:ext cx="422910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2" name="Google Shape;102;p25"/>
          <p:cNvSpPr txBox="1"/>
          <p:nvPr>
            <p:ph idx="4" type="body"/>
          </p:nvPr>
        </p:nvSpPr>
        <p:spPr>
          <a:xfrm>
            <a:off x="4629150" y="1558994"/>
            <a:ext cx="4229100" cy="25218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5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284286" y="911612"/>
            <a:ext cx="4211515" cy="3169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2" type="body"/>
          </p:nvPr>
        </p:nvSpPr>
        <p:spPr>
          <a:xfrm>
            <a:off x="4648200" y="911612"/>
            <a:ext cx="4210050" cy="31692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Galler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7"/>
          <p:cNvSpPr/>
          <p:nvPr>
            <p:ph idx="2" type="pic"/>
          </p:nvPr>
        </p:nvSpPr>
        <p:spPr>
          <a:xfrm>
            <a:off x="285750" y="1069052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7"/>
          <p:cNvSpPr/>
          <p:nvPr>
            <p:ph idx="3" type="pic"/>
          </p:nvPr>
        </p:nvSpPr>
        <p:spPr>
          <a:xfrm>
            <a:off x="2828546" y="1069052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7"/>
          <p:cNvSpPr/>
          <p:nvPr>
            <p:ph idx="4" type="pic"/>
          </p:nvPr>
        </p:nvSpPr>
        <p:spPr>
          <a:xfrm>
            <a:off x="5383605" y="1069052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7"/>
          <p:cNvSpPr/>
          <p:nvPr>
            <p:ph idx="5" type="pic"/>
          </p:nvPr>
        </p:nvSpPr>
        <p:spPr>
          <a:xfrm>
            <a:off x="285750" y="2829069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7"/>
          <p:cNvSpPr/>
          <p:nvPr>
            <p:ph idx="6" type="pic"/>
          </p:nvPr>
        </p:nvSpPr>
        <p:spPr>
          <a:xfrm>
            <a:off x="2828546" y="2829069"/>
            <a:ext cx="2305852" cy="1561391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7"/>
          <p:cNvSpPr/>
          <p:nvPr>
            <p:ph idx="7" type="pic"/>
          </p:nvPr>
        </p:nvSpPr>
        <p:spPr>
          <a:xfrm>
            <a:off x="5383605" y="2829069"/>
            <a:ext cx="2305852" cy="156139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285751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400"/>
              <a:buFont typeface="Roboto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8"/>
          <p:cNvSpPr/>
          <p:nvPr>
            <p:ph idx="2" type="pic"/>
          </p:nvPr>
        </p:nvSpPr>
        <p:spPr>
          <a:xfrm>
            <a:off x="3460652" y="342901"/>
            <a:ext cx="5397598" cy="373795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285751" y="1706138"/>
            <a:ext cx="2949575" cy="23747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6" name="Google Shape;126;p28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1835331" y="1260565"/>
            <a:ext cx="6511834" cy="2070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4500"/>
              <a:buFont typeface="Roboto"/>
              <a:buNone/>
            </a:pPr>
            <a:r>
              <a:t/>
            </a:r>
            <a:endParaRPr b="1" i="0" sz="4500" u="none" cap="none" strike="noStrike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  <a:defRPr b="1" i="0" sz="4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835331" y="3331027"/>
            <a:ext cx="6680019" cy="469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rgbClr val="B3A369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B3A3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  <a:defRPr b="1" i="0" sz="2700" u="none" cap="none" strike="noStrik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" name="Google Shape;75;p20"/>
          <p:cNvSpPr txBox="1"/>
          <p:nvPr>
            <p:ph idx="1" type="body"/>
          </p:nvPr>
        </p:nvSpPr>
        <p:spPr>
          <a:xfrm>
            <a:off x="285750" y="911614"/>
            <a:ext cx="8572499" cy="31692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305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3057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0" type="dt"/>
          </p:nvPr>
        </p:nvSpPr>
        <p:spPr>
          <a:xfrm>
            <a:off x="1056247" y="4636905"/>
            <a:ext cx="115999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285750" y="4636905"/>
            <a:ext cx="6874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aNlCFFf5cD0" TargetMode="External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1835331" y="1384663"/>
            <a:ext cx="6680019" cy="1946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</a:pPr>
            <a:r>
              <a:rPr lang="en"/>
              <a:t>CS 7470 Project Demo: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</a:pPr>
            <a:r>
              <a:rPr lang="en"/>
              <a:t>SmartPosture</a:t>
            </a:r>
            <a:endParaRPr/>
          </a:p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1835325" y="3319567"/>
            <a:ext cx="6680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 28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3A369"/>
              </a:buClr>
              <a:buSzPts val="1400"/>
              <a:buNone/>
            </a:pPr>
            <a:r>
              <a:rPr b="1" lang="en"/>
              <a:t>Breejesh, </a:t>
            </a:r>
            <a:r>
              <a:rPr b="1" lang="en">
                <a:solidFill>
                  <a:schemeClr val="accent1"/>
                </a:solidFill>
              </a:rPr>
              <a:t>Domnica,</a:t>
            </a:r>
            <a:r>
              <a:rPr b="1" lang="en"/>
              <a:t> </a:t>
            </a:r>
            <a:r>
              <a:rPr b="1" lang="en">
                <a:solidFill>
                  <a:schemeClr val="accent1"/>
                </a:solidFill>
              </a:rPr>
              <a:t>Japheth, Neel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28 App Demo - SmartPosture" id="220" name="Google Shape;220;p38" title="T28 App Demo - SmartPostur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1835331" y="1384663"/>
            <a:ext cx="66801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1835325" y="3319567"/>
            <a:ext cx="66801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 28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Breejesh, Domnica, Japheth, Neel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Testing, evaluation and results</a:t>
            </a:r>
            <a:endParaRPr/>
          </a:p>
        </p:txBody>
      </p:sp>
      <p:sp>
        <p:nvSpPr>
          <p:cNvPr id="232" name="Google Shape;232;p40"/>
          <p:cNvSpPr txBox="1"/>
          <p:nvPr>
            <p:ph idx="2" type="body"/>
          </p:nvPr>
        </p:nvSpPr>
        <p:spPr>
          <a:xfrm>
            <a:off x="4648200" y="1041592"/>
            <a:ext cx="4210200" cy="316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Key Results</a:t>
            </a:r>
            <a:endParaRPr b="1" sz="23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High accuracy and stable performance across sessions.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PCA significantly improved classification consistency.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Android inference was smooth and responsive in real time.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284286" y="1041592"/>
            <a:ext cx="4211400" cy="316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Testing &amp; Evaluation</a:t>
            </a:r>
            <a:endParaRPr b="1" sz="23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Evaluated using held-out recordings processed through the same pipeline.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Model predictions closely matched the ground-truth labels.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Very few low-confidence windows were marked as unclassified.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Strong performance for all five posture categories.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idx="1" type="body"/>
          </p:nvPr>
        </p:nvSpPr>
        <p:spPr>
          <a:xfrm>
            <a:off x="230050" y="1015973"/>
            <a:ext cx="85725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Many people sit with poor posture, leading to discomfort and long-term health issues.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Existing solutions often require dedicated hardware such as wearables or smart chairs.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Our goal was to use only the smartphone and </a:t>
            </a:r>
            <a:r>
              <a:rPr lang="en"/>
              <a:t>easily available and affordable mount</a:t>
            </a:r>
            <a:r>
              <a:rPr lang="en" sz="1800"/>
              <a:t> to provide simple, accessible and reliable posture awareness.</a:t>
            </a:r>
            <a:endParaRPr sz="1800"/>
          </a:p>
        </p:txBody>
      </p:sp>
      <p:sp>
        <p:nvSpPr>
          <p:cNvPr id="139" name="Google Shape;139;p30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"/>
              <a:t>Project Idea and Motivation</a:t>
            </a:r>
            <a:endParaRPr/>
          </a:p>
        </p:txBody>
      </p:sp>
      <p:pic>
        <p:nvPicPr>
          <p:cNvPr id="140" name="Google Shape;140;p30"/>
          <p:cNvPicPr preferRelativeResize="0"/>
          <p:nvPr/>
        </p:nvPicPr>
        <p:blipFill rotWithShape="1">
          <a:blip r:embed="rId3">
            <a:alphaModFix/>
          </a:blip>
          <a:srcRect b="0" l="9004" r="10017" t="0"/>
          <a:stretch/>
        </p:blipFill>
        <p:spPr>
          <a:xfrm>
            <a:off x="3090375" y="3198100"/>
            <a:ext cx="1413074" cy="17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/>
          <p:cNvPicPr preferRelativeResize="0"/>
          <p:nvPr/>
        </p:nvPicPr>
        <p:blipFill rotWithShape="1">
          <a:blip r:embed="rId4">
            <a:alphaModFix/>
          </a:blip>
          <a:srcRect b="0" l="9742" r="10334" t="0"/>
          <a:stretch/>
        </p:blipFill>
        <p:spPr>
          <a:xfrm>
            <a:off x="1695749" y="3198100"/>
            <a:ext cx="1394624" cy="17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0"/>
          <p:cNvPicPr preferRelativeResize="0"/>
          <p:nvPr/>
        </p:nvPicPr>
        <p:blipFill rotWithShape="1">
          <a:blip r:embed="rId5">
            <a:alphaModFix/>
          </a:blip>
          <a:srcRect b="0" l="10008" r="9012" t="0"/>
          <a:stretch/>
        </p:blipFill>
        <p:spPr>
          <a:xfrm>
            <a:off x="282675" y="3198100"/>
            <a:ext cx="1413074" cy="17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 rotWithShape="1">
          <a:blip r:embed="rId6">
            <a:alphaModFix/>
          </a:blip>
          <a:srcRect b="0" l="9004" r="10017" t="0"/>
          <a:stretch/>
        </p:blipFill>
        <p:spPr>
          <a:xfrm>
            <a:off x="4600341" y="3198100"/>
            <a:ext cx="1413074" cy="17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 rotWithShape="1">
          <a:blip r:embed="rId7">
            <a:alphaModFix/>
          </a:blip>
          <a:srcRect b="0" l="11302" r="13042" t="0"/>
          <a:stretch/>
        </p:blipFill>
        <p:spPr>
          <a:xfrm>
            <a:off x="6110325" y="3198100"/>
            <a:ext cx="1320100" cy="174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ims and Objectives</a:t>
            </a:r>
            <a:endParaRPr/>
          </a:p>
        </p:txBody>
      </p:sp>
      <p:sp>
        <p:nvSpPr>
          <p:cNvPr id="150" name="Google Shape;150;p31"/>
          <p:cNvSpPr/>
          <p:nvPr/>
        </p:nvSpPr>
        <p:spPr>
          <a:xfrm>
            <a:off x="204275" y="1309075"/>
            <a:ext cx="1977600" cy="2544000"/>
          </a:xfrm>
          <a:prstGeom prst="rect">
            <a:avLst/>
          </a:prstGeom>
          <a:solidFill>
            <a:srgbClr val="A7934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Detect common sitting postures using smartphone sensors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31"/>
          <p:cNvSpPr/>
          <p:nvPr/>
        </p:nvSpPr>
        <p:spPr>
          <a:xfrm>
            <a:off x="2454900" y="1309075"/>
            <a:ext cx="1977600" cy="2544000"/>
          </a:xfrm>
          <a:prstGeom prst="rect">
            <a:avLst/>
          </a:prstGeom>
          <a:solidFill>
            <a:srgbClr val="A7934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Collect user data using a chest-mounted smartphone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31"/>
          <p:cNvSpPr/>
          <p:nvPr/>
        </p:nvSpPr>
        <p:spPr>
          <a:xfrm>
            <a:off x="4703875" y="1309075"/>
            <a:ext cx="1977600" cy="2544000"/>
          </a:xfrm>
          <a:prstGeom prst="rect">
            <a:avLst/>
          </a:prstGeom>
          <a:solidFill>
            <a:srgbClr val="A7934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 ML pipeline for preprocessing, feature extraction, and model training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1"/>
          <p:cNvSpPr/>
          <p:nvPr/>
        </p:nvSpPr>
        <p:spPr>
          <a:xfrm>
            <a:off x="6943575" y="1309075"/>
            <a:ext cx="1977600" cy="2544000"/>
          </a:xfrm>
          <a:prstGeom prst="rect">
            <a:avLst/>
          </a:prstGeom>
          <a:solidFill>
            <a:srgbClr val="A7934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 an Android app that provides real-time posture feedback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157840" y="1197675"/>
            <a:ext cx="408600" cy="3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31"/>
          <p:cNvSpPr/>
          <p:nvPr/>
        </p:nvSpPr>
        <p:spPr>
          <a:xfrm>
            <a:off x="2398363" y="1197675"/>
            <a:ext cx="408600" cy="3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4638888" y="1197675"/>
            <a:ext cx="408600" cy="3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31"/>
          <p:cNvSpPr/>
          <p:nvPr/>
        </p:nvSpPr>
        <p:spPr>
          <a:xfrm>
            <a:off x="6879413" y="1197675"/>
            <a:ext cx="408600" cy="3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284286" y="911612"/>
            <a:ext cx="4211400" cy="3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An end-to-end </a:t>
            </a:r>
            <a:r>
              <a:rPr b="1" lang="en" sz="1700"/>
              <a:t>ML System</a:t>
            </a:r>
            <a:r>
              <a:rPr lang="en" sz="1700"/>
              <a:t> that captures IMU data, extracts features, and classifies posture.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A </a:t>
            </a:r>
            <a:r>
              <a:rPr b="1" lang="en" sz="1700"/>
              <a:t>Random Forest Model</a:t>
            </a:r>
            <a:r>
              <a:rPr lang="en" sz="1700"/>
              <a:t> exported to </a:t>
            </a:r>
            <a:r>
              <a:rPr b="1" lang="en" sz="1700"/>
              <a:t>ONNX </a:t>
            </a:r>
            <a:r>
              <a:rPr lang="en" sz="1700"/>
              <a:t>for mobile deployment.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An </a:t>
            </a:r>
            <a:r>
              <a:rPr b="1" lang="en" sz="1700"/>
              <a:t>Android App</a:t>
            </a:r>
            <a:r>
              <a:rPr lang="en" sz="1700"/>
              <a:t> that runs real-time on-device inference and shows clear session summaries</a:t>
            </a:r>
            <a:r>
              <a:rPr lang="en" sz="1700"/>
              <a:t>.</a:t>
            </a:r>
            <a:endParaRPr sz="1700"/>
          </a:p>
        </p:txBody>
      </p:sp>
      <p:sp>
        <p:nvSpPr>
          <p:cNvPr id="163" name="Google Shape;163;p32"/>
          <p:cNvSpPr txBox="1"/>
          <p:nvPr>
            <p:ph type="title"/>
          </p:nvPr>
        </p:nvSpPr>
        <p:spPr>
          <a:xfrm>
            <a:off x="285750" y="150550"/>
            <a:ext cx="35487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" sz="2400"/>
              <a:t>What we </a:t>
            </a:r>
            <a:r>
              <a:rPr lang="en" sz="2400"/>
              <a:t>built</a:t>
            </a:r>
            <a:r>
              <a:rPr lang="en" sz="2400"/>
              <a:t> </a:t>
            </a:r>
            <a:endParaRPr sz="2400"/>
          </a:p>
        </p:txBody>
      </p:sp>
      <p:sp>
        <p:nvSpPr>
          <p:cNvPr id="164" name="Google Shape;164;p32"/>
          <p:cNvSpPr txBox="1"/>
          <p:nvPr>
            <p:ph idx="2" type="body"/>
          </p:nvPr>
        </p:nvSpPr>
        <p:spPr>
          <a:xfrm>
            <a:off x="4648200" y="911599"/>
            <a:ext cx="4210200" cy="335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We added the </a:t>
            </a:r>
            <a:r>
              <a:rPr b="1" lang="en" sz="1700"/>
              <a:t>gravity sensor</a:t>
            </a:r>
            <a:r>
              <a:rPr lang="en" sz="1700"/>
              <a:t>, which improved orientation stability and </a:t>
            </a:r>
            <a:r>
              <a:rPr b="1" lang="en" sz="1700"/>
              <a:t>posture detection</a:t>
            </a:r>
            <a:r>
              <a:rPr lang="en" sz="1700"/>
              <a:t>.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We expanded to </a:t>
            </a:r>
            <a:r>
              <a:rPr b="1" lang="en" sz="1700"/>
              <a:t>five posture classes</a:t>
            </a:r>
            <a:r>
              <a:rPr lang="en" sz="1700"/>
              <a:t> for </a:t>
            </a:r>
            <a:r>
              <a:rPr b="1" lang="en" sz="1700"/>
              <a:t>better real-world coverage</a:t>
            </a:r>
            <a:r>
              <a:rPr lang="en" sz="1700"/>
              <a:t>.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We moved to a feature-based </a:t>
            </a:r>
            <a:r>
              <a:rPr b="1" lang="en" sz="1700"/>
              <a:t>Random Forest</a:t>
            </a:r>
            <a:r>
              <a:rPr lang="en" sz="1700"/>
              <a:t>, which is faster and accurate for real-time use.</a:t>
            </a:r>
            <a:endParaRPr sz="1700"/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We introduced </a:t>
            </a:r>
            <a:r>
              <a:rPr b="1" lang="en" sz="1700"/>
              <a:t>PCA </a:t>
            </a:r>
            <a:r>
              <a:rPr lang="en" sz="1700"/>
              <a:t>to help with </a:t>
            </a:r>
            <a:r>
              <a:rPr b="1" lang="en" sz="1700"/>
              <a:t>dimensionality reduction</a:t>
            </a:r>
            <a:endParaRPr b="1" sz="17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5" name="Google Shape;165;p32"/>
          <p:cNvSpPr txBox="1"/>
          <p:nvPr>
            <p:ph type="title"/>
          </p:nvPr>
        </p:nvSpPr>
        <p:spPr>
          <a:xfrm>
            <a:off x="4718225" y="150550"/>
            <a:ext cx="35487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ct val="100000"/>
              <a:buFont typeface="Roboto"/>
              <a:buNone/>
            </a:pPr>
            <a:r>
              <a:rPr lang="en"/>
              <a:t>Changes vs original plan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285750" y="20561"/>
            <a:ext cx="8572500" cy="761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and Machine learning model</a:t>
            </a:r>
            <a:endParaRPr/>
          </a:p>
        </p:txBody>
      </p:sp>
      <p:sp>
        <p:nvSpPr>
          <p:cNvPr id="171" name="Google Shape;171;p33"/>
          <p:cNvSpPr/>
          <p:nvPr/>
        </p:nvSpPr>
        <p:spPr>
          <a:xfrm>
            <a:off x="204275" y="993407"/>
            <a:ext cx="1977600" cy="347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a 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martphone chest-mount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Recorded accelerometer, gyroscope, gravity, attitude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team mate collected data samples for each posture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3"/>
          <p:cNvSpPr/>
          <p:nvPr/>
        </p:nvSpPr>
        <p:spPr>
          <a:xfrm>
            <a:off x="2454900" y="993407"/>
            <a:ext cx="1977600" cy="347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Trimed beginning/end data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Bucketed data in 0.1s intervals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Scaled all values to the same range (0 to 1)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Computed magnitudes for accel / gyro / grav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4703875" y="993407"/>
            <a:ext cx="1977600" cy="347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Computed PCA for accel / gyro / grav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Pitch &amp; yaw from orientation sensor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Extracted mean and sd for each feature selected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sliding window method for rolling means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6943575" y="993407"/>
            <a:ext cx="1977600" cy="347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Trained a Random Forest (300 trees and max depth 10)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Achieved ~99% cross-validation accuracy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Classified 5 postures: straight, slouching, lean left/right/back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205925" y="854147"/>
            <a:ext cx="1977600" cy="33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2454900" y="854147"/>
            <a:ext cx="1977600" cy="33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preprocessing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699225" y="854147"/>
            <a:ext cx="1977600" cy="33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engineering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3"/>
          <p:cNvSpPr/>
          <p:nvPr/>
        </p:nvSpPr>
        <p:spPr>
          <a:xfrm>
            <a:off x="6943550" y="854150"/>
            <a:ext cx="1977600" cy="33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ML model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285750" y="150547"/>
            <a:ext cx="85725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2700"/>
              <a:buFont typeface="Roboto"/>
              <a:buNone/>
            </a:pPr>
            <a:r>
              <a:rPr lang="en"/>
              <a:t>Android Application</a:t>
            </a:r>
            <a:endParaRPr/>
          </a:p>
        </p:txBody>
      </p:sp>
      <p:pic>
        <p:nvPicPr>
          <p:cNvPr id="184" name="Google Shape;184;p34" title="Screenshot_20251130-105930_T28-portra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850" y="688442"/>
            <a:ext cx="1992293" cy="392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 title="Screenshot_20251130-105807_T28-portra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155" y="688442"/>
            <a:ext cx="1992293" cy="392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 title="Screenshot_20251130-105918_T28-portrai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548" y="688442"/>
            <a:ext cx="1992293" cy="392706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/>
        </p:nvSpPr>
        <p:spPr>
          <a:xfrm>
            <a:off x="1944000" y="4656000"/>
            <a:ext cx="96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Screen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4005000" y="4656000"/>
            <a:ext cx="113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Live </a:t>
            </a: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Screen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6149700" y="4656000"/>
            <a:ext cx="113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 </a:t>
            </a: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Screen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285750" y="115402"/>
            <a:ext cx="8572500" cy="474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Results </a:t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400" y="650212"/>
            <a:ext cx="2118274" cy="211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825" y="673100"/>
            <a:ext cx="2072500" cy="20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163" y="2828463"/>
            <a:ext cx="6713677" cy="21996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35"/>
          <p:cNvSpPr txBox="1"/>
          <p:nvPr/>
        </p:nvSpPr>
        <p:spPr>
          <a:xfrm>
            <a:off x="285750" y="1435288"/>
            <a:ext cx="1289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 Plot of PCA1 and PCA2 components for each posture showing clean separation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5"/>
          <p:cNvSpPr txBox="1"/>
          <p:nvPr/>
        </p:nvSpPr>
        <p:spPr>
          <a:xfrm>
            <a:off x="7302800" y="1435300"/>
            <a:ext cx="1289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 Plot of Pitch and Yaw sensor values for each posture showing good separation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0" name="Google Shape;200;p35"/>
          <p:cNvCxnSpPr>
            <a:stCxn id="198" idx="3"/>
            <a:endCxn id="195" idx="1"/>
          </p:cNvCxnSpPr>
          <p:nvPr/>
        </p:nvCxnSpPr>
        <p:spPr>
          <a:xfrm>
            <a:off x="1575450" y="1709338"/>
            <a:ext cx="2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35"/>
          <p:cNvCxnSpPr>
            <a:stCxn id="199" idx="1"/>
            <a:endCxn id="196" idx="3"/>
          </p:cNvCxnSpPr>
          <p:nvPr/>
        </p:nvCxnSpPr>
        <p:spPr>
          <a:xfrm rot="10800000">
            <a:off x="7028300" y="1709350"/>
            <a:ext cx="27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35"/>
          <p:cNvSpPr txBox="1"/>
          <p:nvPr/>
        </p:nvSpPr>
        <p:spPr>
          <a:xfrm>
            <a:off x="177200" y="3512638"/>
            <a:ext cx="78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Plotting Test Results for the Model, Predicted vs Actual Posture for Test Data Set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35"/>
          <p:cNvCxnSpPr>
            <a:stCxn id="202" idx="3"/>
            <a:endCxn id="197" idx="1"/>
          </p:cNvCxnSpPr>
          <p:nvPr/>
        </p:nvCxnSpPr>
        <p:spPr>
          <a:xfrm>
            <a:off x="964700" y="3928288"/>
            <a:ext cx="25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Reflection, limitations and future work</a:t>
            </a:r>
            <a:endParaRPr/>
          </a:p>
        </p:txBody>
      </p:sp>
      <p:sp>
        <p:nvSpPr>
          <p:cNvPr id="209" name="Google Shape;209;p36"/>
          <p:cNvSpPr txBox="1"/>
          <p:nvPr>
            <p:ph idx="2" type="body"/>
          </p:nvPr>
        </p:nvSpPr>
        <p:spPr>
          <a:xfrm>
            <a:off x="4648200" y="1041592"/>
            <a:ext cx="4210200" cy="316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Limitations &amp; Future Work</a:t>
            </a:r>
            <a:endParaRPr b="1" sz="23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The dataset was small and collected under controlled conditions.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More participants and varied environments would improve generalization.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Future additions include real-time alerts, more postures, and personalized calibration.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284286" y="1041592"/>
            <a:ext cx="4211400" cy="316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Reflection</a:t>
            </a:r>
            <a:endParaRPr b="1" sz="23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We built a complete pipeline from sensing to mobile deployment.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Preprocessing and sensor choice had the largest impact on performance.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The chest-mounted placement produced clean, reliable data.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chemeClr val="dk1"/>
                </a:solidFill>
              </a:rPr>
              <a:t>The project strengthened our understanding of ubiquitous sensing and on-device ML.</a:t>
            </a:r>
            <a:endParaRPr b="1"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285750" y="1159602"/>
            <a:ext cx="8572500" cy="2488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App demo</a:t>
            </a:r>
            <a:endParaRPr sz="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